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172" autoAdjust="0"/>
    <p:restoredTop sz="94660"/>
  </p:normalViewPr>
  <p:slideViewPr>
    <p:cSldViewPr snapToGrid="0">
      <p:cViewPr varScale="1">
        <p:scale>
          <a:sx n="80" d="100"/>
          <a:sy n="80" d="100"/>
        </p:scale>
        <p:origin x="5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27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43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5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14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04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8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51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56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0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13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71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64290-2F0B-4CFE-A9D9-844186A50FAC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736AB-1187-4D99-A884-B7003D98F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31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78" y="1188277"/>
            <a:ext cx="8266768" cy="17898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513245" y="3099872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26" y="2417197"/>
            <a:ext cx="6966308" cy="2981739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H="1">
            <a:off x="7951305" y="2130950"/>
            <a:ext cx="318052" cy="3975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8269357" y="2130950"/>
            <a:ext cx="572493" cy="3975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8269357" y="2130948"/>
            <a:ext cx="1463038" cy="4611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9475335" y="2592125"/>
            <a:ext cx="842838" cy="2743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 flipH="1">
            <a:off x="3839096" y="2766955"/>
            <a:ext cx="3612934" cy="70224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5658" y="3143669"/>
            <a:ext cx="119012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70C0"/>
                </a:solidFill>
              </a:rPr>
              <a:t>②</a:t>
            </a:r>
            <a:endParaRPr lang="en-US" altLang="zh-CN" sz="1600" dirty="0" smtClean="0">
              <a:solidFill>
                <a:srgbClr val="0070C0"/>
              </a:solidFill>
            </a:endParaRPr>
          </a:p>
          <a:p>
            <a:r>
              <a:rPr lang="zh-CN" altLang="en-US" sz="1600" u="sng" dirty="0" smtClean="0">
                <a:solidFill>
                  <a:srgbClr val="0070C0"/>
                </a:solidFill>
              </a:rPr>
              <a:t>线上视频</a:t>
            </a:r>
            <a:r>
              <a:rPr lang="zh-CN" altLang="en-US" sz="1600" dirty="0" smtClean="0">
                <a:solidFill>
                  <a:srgbClr val="0070C0"/>
                </a:solidFill>
              </a:rPr>
              <a:t>（满分</a:t>
            </a:r>
            <a:r>
              <a:rPr lang="en-US" altLang="zh-CN" sz="1600" dirty="0" smtClean="0">
                <a:solidFill>
                  <a:srgbClr val="0070C0"/>
                </a:solidFill>
              </a:rPr>
              <a:t>20</a:t>
            </a:r>
            <a:r>
              <a:rPr lang="zh-CN" altLang="en-US" sz="1600" dirty="0" smtClean="0">
                <a:solidFill>
                  <a:srgbClr val="0070C0"/>
                </a:solidFill>
              </a:rPr>
              <a:t>分，占总评比例为</a:t>
            </a:r>
            <a:r>
              <a:rPr lang="en-US" altLang="zh-CN" sz="1600" dirty="0" smtClean="0">
                <a:solidFill>
                  <a:srgbClr val="0070C0"/>
                </a:solidFill>
              </a:rPr>
              <a:t>20%</a:t>
            </a:r>
            <a:r>
              <a:rPr lang="zh-CN" altLang="en-US" sz="1600" dirty="0" smtClean="0">
                <a:solidFill>
                  <a:srgbClr val="0070C0"/>
                </a:solidFill>
              </a:rPr>
              <a:t>）、</a:t>
            </a:r>
            <a:endParaRPr lang="en-US" altLang="zh-CN" sz="1600" dirty="0" smtClean="0">
              <a:solidFill>
                <a:srgbClr val="0070C0"/>
              </a:solidFill>
            </a:endParaRPr>
          </a:p>
          <a:p>
            <a:r>
              <a:rPr lang="zh-CN" altLang="en-US" sz="1600" u="sng" dirty="0" smtClean="0">
                <a:solidFill>
                  <a:srgbClr val="0070C0"/>
                </a:solidFill>
              </a:rPr>
              <a:t>线上测验</a:t>
            </a:r>
            <a:r>
              <a:rPr lang="zh-CN" altLang="en-US" sz="1600" dirty="0" smtClean="0">
                <a:solidFill>
                  <a:srgbClr val="0070C0"/>
                </a:solidFill>
              </a:rPr>
              <a:t>（</a:t>
            </a:r>
            <a:r>
              <a:rPr lang="zh-CN" altLang="en-US" sz="1600" dirty="0" smtClean="0">
                <a:solidFill>
                  <a:srgbClr val="FF0000"/>
                </a:solidFill>
              </a:rPr>
              <a:t>即每个视频后的闯关题</a:t>
            </a:r>
            <a:r>
              <a:rPr lang="zh-CN" altLang="en-US" sz="1600" dirty="0" smtClean="0">
                <a:solidFill>
                  <a:srgbClr val="0070C0"/>
                </a:solidFill>
              </a:rPr>
              <a:t>，满分</a:t>
            </a:r>
            <a:r>
              <a:rPr lang="en-US" altLang="zh-CN" sz="1600" dirty="0" smtClean="0">
                <a:solidFill>
                  <a:srgbClr val="0070C0"/>
                </a:solidFill>
              </a:rPr>
              <a:t>20</a:t>
            </a:r>
            <a:r>
              <a:rPr lang="zh-CN" altLang="en-US" sz="1600" dirty="0" smtClean="0">
                <a:solidFill>
                  <a:srgbClr val="0070C0"/>
                </a:solidFill>
              </a:rPr>
              <a:t>分）</a:t>
            </a:r>
            <a:endParaRPr lang="en-US" altLang="zh-CN" sz="1600" dirty="0" smtClean="0">
              <a:solidFill>
                <a:srgbClr val="0070C0"/>
              </a:solidFill>
            </a:endParaRPr>
          </a:p>
          <a:p>
            <a:r>
              <a:rPr lang="zh-CN" altLang="en-US" sz="1600" dirty="0" smtClean="0">
                <a:solidFill>
                  <a:srgbClr val="0070C0"/>
                </a:solidFill>
              </a:rPr>
              <a:t>占总评比例</a:t>
            </a:r>
            <a:r>
              <a:rPr lang="en-US" altLang="zh-CN" sz="1600" dirty="0" smtClean="0">
                <a:solidFill>
                  <a:srgbClr val="0070C0"/>
                </a:solidFill>
              </a:rPr>
              <a:t>20%</a:t>
            </a:r>
            <a:r>
              <a:rPr lang="zh-CN" altLang="en-US" sz="1600" dirty="0" smtClean="0">
                <a:solidFill>
                  <a:srgbClr val="0070C0"/>
                </a:solidFill>
              </a:rPr>
              <a:t>）、</a:t>
            </a:r>
            <a:endParaRPr lang="en-US" altLang="zh-CN" sz="1600" dirty="0" smtClean="0">
              <a:solidFill>
                <a:srgbClr val="0070C0"/>
              </a:solidFill>
            </a:endParaRPr>
          </a:p>
          <a:p>
            <a:r>
              <a:rPr lang="zh-CN" altLang="en-US" sz="1600" u="sng" dirty="0" smtClean="0">
                <a:solidFill>
                  <a:srgbClr val="0070C0"/>
                </a:solidFill>
              </a:rPr>
              <a:t>期末考试成绩</a:t>
            </a:r>
            <a:r>
              <a:rPr lang="zh-CN" altLang="en-US" sz="1600" dirty="0" smtClean="0">
                <a:solidFill>
                  <a:srgbClr val="0070C0"/>
                </a:solidFill>
              </a:rPr>
              <a:t>（满分</a:t>
            </a:r>
            <a:r>
              <a:rPr lang="en-US" altLang="zh-CN" sz="1600" dirty="0" smtClean="0">
                <a:solidFill>
                  <a:srgbClr val="0070C0"/>
                </a:solidFill>
              </a:rPr>
              <a:t>100</a:t>
            </a:r>
            <a:r>
              <a:rPr lang="zh-CN" altLang="en-US" sz="1600" dirty="0" smtClean="0">
                <a:solidFill>
                  <a:srgbClr val="0070C0"/>
                </a:solidFill>
              </a:rPr>
              <a:t>分，占总评比例为</a:t>
            </a:r>
            <a:r>
              <a:rPr lang="en-US" altLang="zh-CN" sz="1600" dirty="0" smtClean="0">
                <a:solidFill>
                  <a:srgbClr val="0070C0"/>
                </a:solidFill>
              </a:rPr>
              <a:t>40%</a:t>
            </a:r>
            <a:r>
              <a:rPr lang="zh-CN" altLang="en-US" sz="1600" dirty="0" smtClean="0">
                <a:solidFill>
                  <a:srgbClr val="0070C0"/>
                </a:solidFill>
              </a:rPr>
              <a:t>）</a:t>
            </a:r>
            <a:endParaRPr lang="en-US" altLang="zh-CN" sz="1600" dirty="0" smtClean="0">
              <a:solidFill>
                <a:srgbClr val="0070C0"/>
              </a:solidFill>
            </a:endParaRPr>
          </a:p>
          <a:p>
            <a:r>
              <a:rPr lang="zh-CN" altLang="en-US" sz="1600" u="sng" dirty="0" smtClean="0">
                <a:solidFill>
                  <a:srgbClr val="0070C0"/>
                </a:solidFill>
              </a:rPr>
              <a:t>其他成绩  （</a:t>
            </a:r>
            <a:r>
              <a:rPr lang="zh-CN" altLang="en-US" sz="1600" dirty="0" smtClean="0">
                <a:solidFill>
                  <a:srgbClr val="0070C0"/>
                </a:solidFill>
              </a:rPr>
              <a:t>为线下考勤、线上讨论等，占总评</a:t>
            </a:r>
            <a:r>
              <a:rPr lang="en-US" altLang="zh-CN" sz="1600" dirty="0" smtClean="0">
                <a:solidFill>
                  <a:srgbClr val="0070C0"/>
                </a:solidFill>
              </a:rPr>
              <a:t>20%</a:t>
            </a:r>
            <a:r>
              <a:rPr lang="zh-CN" altLang="en-US" sz="1600" dirty="0" smtClean="0">
                <a:solidFill>
                  <a:srgbClr val="0070C0"/>
                </a:solidFill>
              </a:rPr>
              <a:t>）</a:t>
            </a:r>
            <a:endParaRPr lang="en-US" altLang="zh-CN" sz="1600" dirty="0" smtClean="0">
              <a:solidFill>
                <a:srgbClr val="0070C0"/>
              </a:solidFill>
            </a:endParaRPr>
          </a:p>
          <a:p>
            <a:endParaRPr lang="en-US" altLang="zh-CN" sz="1600" dirty="0" smtClean="0">
              <a:solidFill>
                <a:srgbClr val="0070C0"/>
              </a:solidFill>
            </a:endParaRPr>
          </a:p>
          <a:p>
            <a:r>
              <a:rPr lang="zh-CN" altLang="en-US" sz="1600" dirty="0">
                <a:solidFill>
                  <a:srgbClr val="FF0000"/>
                </a:solidFill>
              </a:rPr>
              <a:t>③</a:t>
            </a:r>
            <a:r>
              <a:rPr lang="zh-CN" altLang="en-US" sz="1600" dirty="0" smtClean="0">
                <a:solidFill>
                  <a:srgbClr val="FF0000"/>
                </a:solidFill>
              </a:rPr>
              <a:t>须补考的学生：</a:t>
            </a:r>
            <a:endParaRPr lang="en-US" altLang="zh-CN" sz="1600" dirty="0" smtClean="0">
              <a:solidFill>
                <a:srgbClr val="FF0000"/>
              </a:solidFill>
            </a:endParaRPr>
          </a:p>
          <a:p>
            <a:r>
              <a:rPr lang="zh-CN" altLang="en-US" sz="1600" dirty="0" smtClean="0">
                <a:solidFill>
                  <a:srgbClr val="0070C0"/>
                </a:solidFill>
              </a:rPr>
              <a:t>补考时不再更新</a:t>
            </a:r>
            <a:r>
              <a:rPr lang="zh-CN" altLang="en-US" sz="1600" u="sng" dirty="0" smtClean="0">
                <a:solidFill>
                  <a:srgbClr val="0070C0"/>
                </a:solidFill>
              </a:rPr>
              <a:t>其他成绩，</a:t>
            </a:r>
            <a:endParaRPr lang="en-US" altLang="zh-CN" sz="1600" u="sng" dirty="0" smtClean="0">
              <a:solidFill>
                <a:srgbClr val="0070C0"/>
              </a:solidFill>
            </a:endParaRPr>
          </a:p>
          <a:p>
            <a:r>
              <a:rPr lang="zh-CN" altLang="en-US" sz="1600" dirty="0" smtClean="0">
                <a:solidFill>
                  <a:srgbClr val="0070C0"/>
                </a:solidFill>
              </a:rPr>
              <a:t>即学生补考时，</a:t>
            </a:r>
            <a:endParaRPr lang="en-US" altLang="zh-CN" sz="1600" dirty="0" smtClean="0">
              <a:solidFill>
                <a:srgbClr val="0070C0"/>
              </a:solidFill>
            </a:endParaRPr>
          </a:p>
          <a:p>
            <a:r>
              <a:rPr lang="zh-CN" altLang="en-US" sz="1600" dirty="0" smtClean="0">
                <a:solidFill>
                  <a:srgbClr val="FF0000"/>
                </a:solidFill>
              </a:rPr>
              <a:t>补考总评成绩</a:t>
            </a:r>
            <a:r>
              <a:rPr lang="zh-CN" altLang="en-US" sz="1600" dirty="0" smtClean="0">
                <a:solidFill>
                  <a:srgbClr val="0070C0"/>
                </a:solidFill>
              </a:rPr>
              <a:t>：线上视频（补考时更新成绩）</a:t>
            </a:r>
            <a:r>
              <a:rPr lang="en-US" altLang="zh-CN" sz="1600" dirty="0" smtClean="0">
                <a:solidFill>
                  <a:srgbClr val="0070C0"/>
                </a:solidFill>
              </a:rPr>
              <a:t>+</a:t>
            </a:r>
            <a:r>
              <a:rPr lang="zh-CN" altLang="en-US" sz="1600" dirty="0" smtClean="0">
                <a:solidFill>
                  <a:srgbClr val="0070C0"/>
                </a:solidFill>
              </a:rPr>
              <a:t>线上测验（补考试更新成绩）</a:t>
            </a:r>
            <a:r>
              <a:rPr lang="en-US" altLang="zh-CN" sz="1600" dirty="0" smtClean="0">
                <a:solidFill>
                  <a:srgbClr val="0070C0"/>
                </a:solidFill>
              </a:rPr>
              <a:t>+</a:t>
            </a:r>
            <a:r>
              <a:rPr lang="zh-CN" altLang="en-US" sz="1600" dirty="0" smtClean="0">
                <a:solidFill>
                  <a:srgbClr val="0070C0"/>
                </a:solidFill>
              </a:rPr>
              <a:t>补考成绩（满分</a:t>
            </a:r>
            <a:r>
              <a:rPr lang="en-US" altLang="zh-CN" sz="1600" dirty="0" smtClean="0">
                <a:solidFill>
                  <a:srgbClr val="0070C0"/>
                </a:solidFill>
              </a:rPr>
              <a:t>100, </a:t>
            </a:r>
            <a:r>
              <a:rPr lang="zh-CN" altLang="en-US" sz="1600" dirty="0" smtClean="0">
                <a:solidFill>
                  <a:srgbClr val="0070C0"/>
                </a:solidFill>
              </a:rPr>
              <a:t>占总评</a:t>
            </a:r>
            <a:r>
              <a:rPr lang="en-US" altLang="zh-CN" sz="1600" dirty="0" smtClean="0">
                <a:solidFill>
                  <a:srgbClr val="0070C0"/>
                </a:solidFill>
              </a:rPr>
              <a:t>40%</a:t>
            </a:r>
            <a:r>
              <a:rPr lang="zh-CN" altLang="en-US" sz="1600" dirty="0" smtClean="0">
                <a:solidFill>
                  <a:srgbClr val="0070C0"/>
                </a:solidFill>
              </a:rPr>
              <a:t>）</a:t>
            </a:r>
            <a:r>
              <a:rPr lang="en-US" altLang="zh-CN" sz="1600" dirty="0" smtClean="0">
                <a:solidFill>
                  <a:srgbClr val="0070C0"/>
                </a:solidFill>
              </a:rPr>
              <a:t>+</a:t>
            </a:r>
            <a:r>
              <a:rPr lang="zh-CN" altLang="en-US" sz="1600" dirty="0" smtClean="0">
                <a:solidFill>
                  <a:srgbClr val="0070C0"/>
                </a:solidFill>
              </a:rPr>
              <a:t>其他成绩（不变，按正考总评成绩发布后的分数计算）</a:t>
            </a:r>
            <a:r>
              <a:rPr lang="zh-CN" altLang="en-US" sz="1600" dirty="0" smtClean="0">
                <a:solidFill>
                  <a:srgbClr val="FF0000"/>
                </a:solidFill>
              </a:rPr>
              <a:t>≥</a:t>
            </a:r>
            <a:r>
              <a:rPr lang="en-US" altLang="zh-CN" sz="1600" dirty="0" smtClean="0">
                <a:solidFill>
                  <a:srgbClr val="FF0000"/>
                </a:solidFill>
              </a:rPr>
              <a:t>60</a:t>
            </a:r>
            <a:r>
              <a:rPr lang="zh-CN" altLang="en-US" sz="1600" dirty="0" smtClean="0">
                <a:solidFill>
                  <a:srgbClr val="FF0000"/>
                </a:solidFill>
              </a:rPr>
              <a:t>分</a:t>
            </a:r>
            <a:r>
              <a:rPr lang="zh-CN" altLang="en-US" sz="1600" dirty="0" smtClean="0">
                <a:solidFill>
                  <a:srgbClr val="0070C0"/>
                </a:solidFill>
              </a:rPr>
              <a:t>，</a:t>
            </a:r>
            <a:r>
              <a:rPr lang="zh-CN" altLang="en-US" sz="1600" dirty="0" smtClean="0">
                <a:solidFill>
                  <a:srgbClr val="FF0000"/>
                </a:solidFill>
              </a:rPr>
              <a:t>视作补考总评及格，分数计为</a:t>
            </a:r>
            <a:r>
              <a:rPr lang="en-US" altLang="zh-CN" sz="1600" dirty="0" smtClean="0">
                <a:solidFill>
                  <a:srgbClr val="FF0000"/>
                </a:solidFill>
              </a:rPr>
              <a:t>60</a:t>
            </a:r>
            <a:r>
              <a:rPr lang="zh-CN" altLang="en-US" sz="1600" dirty="0" smtClean="0">
                <a:solidFill>
                  <a:srgbClr val="FF0000"/>
                </a:solidFill>
              </a:rPr>
              <a:t>分。</a:t>
            </a:r>
            <a:endParaRPr lang="en-US" altLang="zh-CN" sz="1600" dirty="0" smtClean="0">
              <a:solidFill>
                <a:srgbClr val="FF0000"/>
              </a:solidFill>
            </a:endParaRPr>
          </a:p>
          <a:p>
            <a:r>
              <a:rPr lang="zh-CN" altLang="en-US" sz="1600" dirty="0" smtClean="0">
                <a:solidFill>
                  <a:srgbClr val="FF0000"/>
                </a:solidFill>
              </a:rPr>
              <a:t>请根据实际情况，安排学生补考线上、线下，或线上线下都补考的具体人数</a:t>
            </a:r>
            <a:endParaRPr lang="en-US" altLang="zh-CN" sz="1600" dirty="0" smtClean="0">
              <a:solidFill>
                <a:srgbClr val="FF0000"/>
              </a:solidFill>
            </a:endParaRPr>
          </a:p>
          <a:p>
            <a:endParaRPr lang="en-US" altLang="zh-CN" sz="1600" dirty="0">
              <a:solidFill>
                <a:srgbClr val="FF0000"/>
              </a:solidFill>
            </a:endParaRPr>
          </a:p>
          <a:p>
            <a:pPr algn="r"/>
            <a:r>
              <a:rPr lang="zh-CN" altLang="en-US" sz="1600" dirty="0" smtClean="0"/>
              <a:t>信息技术部 学历教育部</a:t>
            </a:r>
            <a:endParaRPr lang="zh-CN" altLang="en-US" sz="1600" dirty="0"/>
          </a:p>
        </p:txBody>
      </p:sp>
      <p:sp>
        <p:nvSpPr>
          <p:cNvPr id="22" name="文本框 21"/>
          <p:cNvSpPr txBox="1"/>
          <p:nvPr/>
        </p:nvSpPr>
        <p:spPr>
          <a:xfrm>
            <a:off x="55659" y="639615"/>
            <a:ext cx="9531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</a:rPr>
              <a:t>①</a:t>
            </a:r>
            <a:r>
              <a:rPr lang="en-US" altLang="zh-CN" dirty="0" smtClean="0">
                <a:solidFill>
                  <a:srgbClr val="0070C0"/>
                </a:solidFill>
              </a:rPr>
              <a:t>. </a:t>
            </a:r>
            <a:r>
              <a:rPr lang="zh-CN" altLang="en-US" dirty="0" smtClean="0">
                <a:solidFill>
                  <a:srgbClr val="0070C0"/>
                </a:solidFill>
              </a:rPr>
              <a:t>各学习站点的教务账号，进入教学过程管理</a:t>
            </a:r>
            <a:r>
              <a:rPr lang="en-US" altLang="zh-CN" dirty="0" smtClean="0">
                <a:solidFill>
                  <a:srgbClr val="0070C0"/>
                </a:solidFill>
              </a:rPr>
              <a:t>-</a:t>
            </a:r>
            <a:r>
              <a:rPr lang="zh-CN" altLang="en-US" dirty="0" smtClean="0">
                <a:solidFill>
                  <a:srgbClr val="0070C0"/>
                </a:solidFill>
              </a:rPr>
              <a:t>教学点教学任务查询</a:t>
            </a:r>
            <a:r>
              <a:rPr lang="en-US" altLang="zh-CN" dirty="0" smtClean="0">
                <a:solidFill>
                  <a:srgbClr val="0070C0"/>
                </a:solidFill>
              </a:rPr>
              <a:t>-</a:t>
            </a:r>
            <a:r>
              <a:rPr lang="zh-CN" altLang="en-US" dirty="0" smtClean="0">
                <a:solidFill>
                  <a:srgbClr val="0070C0"/>
                </a:solidFill>
              </a:rPr>
              <a:t>点击某门课的补考人数，即能看到须补考学生的正考后总评成绩的具体分数：</a:t>
            </a:r>
            <a:endParaRPr lang="en-US" altLang="zh-CN" dirty="0" smtClean="0">
              <a:solidFill>
                <a:srgbClr val="0070C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7910" y="171676"/>
            <a:ext cx="9531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F0000"/>
                </a:solidFill>
              </a:rPr>
              <a:t>补考学生人数统计及总评成绩各分项查询方式说明</a:t>
            </a:r>
            <a:endParaRPr lang="en-US" altLang="zh-CN" sz="2000" dirty="0" smtClean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52030" y="2361536"/>
            <a:ext cx="3973994" cy="55154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587578" y="3007128"/>
            <a:ext cx="650616" cy="816023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/>
          <p:nvPr/>
        </p:nvCxnSpPr>
        <p:spPr>
          <a:xfrm flipV="1">
            <a:off x="11770973" y="2083213"/>
            <a:ext cx="0" cy="123412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0238194" y="3317333"/>
            <a:ext cx="1532779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768216" y="944737"/>
            <a:ext cx="34018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/>
              <a:t>④如上下两位学生，</a:t>
            </a:r>
            <a:endParaRPr lang="en-US" altLang="zh-CN" sz="1400" dirty="0" smtClean="0"/>
          </a:p>
          <a:p>
            <a:r>
              <a:rPr lang="zh-CN" altLang="en-US" sz="1400" dirty="0" smtClean="0"/>
              <a:t>一位期末考试已</a:t>
            </a:r>
            <a:r>
              <a:rPr lang="en-US" altLang="zh-CN" sz="1400" dirty="0" smtClean="0"/>
              <a:t>71</a:t>
            </a:r>
            <a:r>
              <a:rPr lang="zh-CN" altLang="en-US" sz="1400" dirty="0" smtClean="0"/>
              <a:t>分，</a:t>
            </a:r>
            <a:r>
              <a:rPr lang="en-US" altLang="zh-CN" sz="1400" dirty="0" smtClean="0"/>
              <a:t>71</a:t>
            </a:r>
            <a:r>
              <a:rPr lang="zh-CN" altLang="en-US" sz="1400" dirty="0" smtClean="0"/>
              <a:t>*</a:t>
            </a:r>
            <a:r>
              <a:rPr lang="en-US" altLang="zh-CN" sz="1400" dirty="0" smtClean="0"/>
              <a:t>40%=28.4</a:t>
            </a:r>
            <a:r>
              <a:rPr lang="zh-CN" altLang="en-US" sz="1400" dirty="0" smtClean="0"/>
              <a:t>，故若视频</a:t>
            </a:r>
            <a:r>
              <a:rPr lang="en-US" altLang="zh-CN" sz="1400" dirty="0" smtClean="0"/>
              <a:t>+</a:t>
            </a:r>
            <a:r>
              <a:rPr lang="zh-CN" altLang="en-US" sz="1400" dirty="0" smtClean="0"/>
              <a:t>测验成绩能达到</a:t>
            </a:r>
            <a:r>
              <a:rPr lang="en-US" altLang="zh-CN" sz="1400" dirty="0" smtClean="0"/>
              <a:t>32</a:t>
            </a:r>
            <a:r>
              <a:rPr lang="zh-CN" altLang="en-US" sz="1400" dirty="0" smtClean="0"/>
              <a:t>分，则补考总评可到</a:t>
            </a:r>
            <a:r>
              <a:rPr lang="en-US" altLang="zh-CN" sz="1400" dirty="0" smtClean="0"/>
              <a:t>60</a:t>
            </a:r>
            <a:r>
              <a:rPr lang="zh-CN" altLang="en-US" sz="1400" dirty="0" smtClean="0"/>
              <a:t>，可以不参加线下期末补考</a:t>
            </a:r>
            <a:endParaRPr lang="en-US" altLang="zh-CN" sz="1400" dirty="0" smtClean="0"/>
          </a:p>
          <a:p>
            <a:r>
              <a:rPr lang="zh-CN" altLang="en-US" sz="1400" dirty="0" smtClean="0"/>
              <a:t>而下面学生没有参加期末考，则必须参加期末考才有可能补考总评及格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88455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307</Words>
  <Application>Microsoft Office PowerPoint</Application>
  <PresentationFormat>宽屏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朱超翔</dc:creator>
  <cp:lastModifiedBy>朱超翔</cp:lastModifiedBy>
  <cp:revision>9</cp:revision>
  <dcterms:created xsi:type="dcterms:W3CDTF">2019-07-31T05:51:54Z</dcterms:created>
  <dcterms:modified xsi:type="dcterms:W3CDTF">2019-07-31T08:12:08Z</dcterms:modified>
</cp:coreProperties>
</file>